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1"/>
  </p:notesMasterIdLst>
  <p:handoutMasterIdLst>
    <p:handoutMasterId r:id="rId12"/>
  </p:handoutMasterIdLst>
  <p:sldIdLst>
    <p:sldId id="256" r:id="rId3"/>
    <p:sldId id="610" r:id="rId4"/>
    <p:sldId id="613" r:id="rId5"/>
    <p:sldId id="612" r:id="rId6"/>
    <p:sldId id="614" r:id="rId7"/>
    <p:sldId id="615" r:id="rId8"/>
    <p:sldId id="611" r:id="rId9"/>
    <p:sldId id="388" r:id="rId10"/>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E9639D4-E3E2-4D34-9284-5A2195B3D0D7}" styleName="Açık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55" autoAdjust="0"/>
    <p:restoredTop sz="94602" autoAdjust="0"/>
  </p:normalViewPr>
  <p:slideViewPr>
    <p:cSldViewPr>
      <p:cViewPr>
        <p:scale>
          <a:sx n="75" d="100"/>
          <a:sy n="75" d="100"/>
        </p:scale>
        <p:origin x="1378" y="58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tr-TR"/>
              <a:t>10.06.2018</a:t>
            </a: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3D415CE-FCE0-4025-BD06-A9355E4633AF}" type="slidenum">
              <a:rPr lang="tr-TR" smtClean="0"/>
              <a:t>‹#›</a:t>
            </a:fld>
            <a:endParaRPr lang="tr-TR"/>
          </a:p>
        </p:txBody>
      </p:sp>
    </p:spTree>
    <p:extLst>
      <p:ext uri="{BB962C8B-B14F-4D97-AF65-F5344CB8AC3E}">
        <p14:creationId xmlns:p14="http://schemas.microsoft.com/office/powerpoint/2010/main" val="3923885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tr-TR"/>
              <a:t>10.06.2018</a:t>
            </a: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D17FAB-00EA-435F-B307-6802348EDDBF}" type="slidenum">
              <a:rPr lang="tr-TR" smtClean="0"/>
              <a:pPr/>
              <a:t>‹#›</a:t>
            </a:fld>
            <a:endParaRPr lang="tr-TR"/>
          </a:p>
        </p:txBody>
      </p:sp>
    </p:spTree>
    <p:extLst>
      <p:ext uri="{BB962C8B-B14F-4D97-AF65-F5344CB8AC3E}">
        <p14:creationId xmlns:p14="http://schemas.microsoft.com/office/powerpoint/2010/main" val="29546755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0CD17FAB-00EA-435F-B307-6802348EDDBF}" type="slidenum">
              <a:rPr lang="tr-TR" smtClean="0"/>
              <a:pPr/>
              <a:t>1</a:t>
            </a:fld>
            <a:endParaRPr lang="tr-TR" dirty="0"/>
          </a:p>
        </p:txBody>
      </p:sp>
    </p:spTree>
    <p:extLst>
      <p:ext uri="{BB962C8B-B14F-4D97-AF65-F5344CB8AC3E}">
        <p14:creationId xmlns:p14="http://schemas.microsoft.com/office/powerpoint/2010/main" val="390657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5" name="Slide Number Placeholder 4"/>
          <p:cNvSpPr>
            <a:spLocks noGrp="1"/>
          </p:cNvSpPr>
          <p:nvPr>
            <p:ph type="sldNum" sz="quarter" idx="11"/>
          </p:nvPr>
        </p:nvSpPr>
        <p:spPr/>
        <p:txBody>
          <a:bodyPr/>
          <a:lstStyle/>
          <a:p>
            <a:fld id="{0CD17FAB-00EA-435F-B307-6802348EDDBF}" type="slidenum">
              <a:rPr lang="tr-TR" smtClean="0"/>
              <a:pPr/>
              <a:t>2</a:t>
            </a:fld>
            <a:endParaRPr lang="tr-TR" dirty="0"/>
          </a:p>
        </p:txBody>
      </p:sp>
    </p:spTree>
    <p:extLst>
      <p:ext uri="{BB962C8B-B14F-4D97-AF65-F5344CB8AC3E}">
        <p14:creationId xmlns:p14="http://schemas.microsoft.com/office/powerpoint/2010/main" val="3918900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5" name="Slide Number Placeholder 4"/>
          <p:cNvSpPr>
            <a:spLocks noGrp="1"/>
          </p:cNvSpPr>
          <p:nvPr>
            <p:ph type="sldNum" sz="quarter" idx="11"/>
          </p:nvPr>
        </p:nvSpPr>
        <p:spPr/>
        <p:txBody>
          <a:bodyPr/>
          <a:lstStyle/>
          <a:p>
            <a:fld id="{0CD17FAB-00EA-435F-B307-6802348EDDBF}" type="slidenum">
              <a:rPr lang="tr-TR" smtClean="0"/>
              <a:pPr/>
              <a:t>3</a:t>
            </a:fld>
            <a:endParaRPr lang="tr-TR" dirty="0"/>
          </a:p>
        </p:txBody>
      </p:sp>
    </p:spTree>
    <p:extLst>
      <p:ext uri="{BB962C8B-B14F-4D97-AF65-F5344CB8AC3E}">
        <p14:creationId xmlns:p14="http://schemas.microsoft.com/office/powerpoint/2010/main" val="4073911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5" name="Slide Number Placeholder 4"/>
          <p:cNvSpPr>
            <a:spLocks noGrp="1"/>
          </p:cNvSpPr>
          <p:nvPr>
            <p:ph type="sldNum" sz="quarter" idx="11"/>
          </p:nvPr>
        </p:nvSpPr>
        <p:spPr/>
        <p:txBody>
          <a:bodyPr/>
          <a:lstStyle/>
          <a:p>
            <a:fld id="{0CD17FAB-00EA-435F-B307-6802348EDDBF}" type="slidenum">
              <a:rPr lang="tr-TR" smtClean="0"/>
              <a:pPr/>
              <a:t>4</a:t>
            </a:fld>
            <a:endParaRPr lang="tr-TR" dirty="0"/>
          </a:p>
        </p:txBody>
      </p:sp>
    </p:spTree>
    <p:extLst>
      <p:ext uri="{BB962C8B-B14F-4D97-AF65-F5344CB8AC3E}">
        <p14:creationId xmlns:p14="http://schemas.microsoft.com/office/powerpoint/2010/main" val="4221173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5" name="Slide Number Placeholder 4"/>
          <p:cNvSpPr>
            <a:spLocks noGrp="1"/>
          </p:cNvSpPr>
          <p:nvPr>
            <p:ph type="sldNum" sz="quarter" idx="11"/>
          </p:nvPr>
        </p:nvSpPr>
        <p:spPr/>
        <p:txBody>
          <a:bodyPr/>
          <a:lstStyle/>
          <a:p>
            <a:fld id="{0CD17FAB-00EA-435F-B307-6802348EDDBF}" type="slidenum">
              <a:rPr lang="tr-TR" smtClean="0"/>
              <a:pPr/>
              <a:t>5</a:t>
            </a:fld>
            <a:endParaRPr lang="tr-TR" dirty="0"/>
          </a:p>
        </p:txBody>
      </p:sp>
    </p:spTree>
    <p:extLst>
      <p:ext uri="{BB962C8B-B14F-4D97-AF65-F5344CB8AC3E}">
        <p14:creationId xmlns:p14="http://schemas.microsoft.com/office/powerpoint/2010/main" val="1727943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5" name="Slide Number Placeholder 4"/>
          <p:cNvSpPr>
            <a:spLocks noGrp="1"/>
          </p:cNvSpPr>
          <p:nvPr>
            <p:ph type="sldNum" sz="quarter" idx="11"/>
          </p:nvPr>
        </p:nvSpPr>
        <p:spPr/>
        <p:txBody>
          <a:bodyPr/>
          <a:lstStyle/>
          <a:p>
            <a:fld id="{0CD17FAB-00EA-435F-B307-6802348EDDBF}" type="slidenum">
              <a:rPr lang="tr-TR" smtClean="0"/>
              <a:pPr/>
              <a:t>6</a:t>
            </a:fld>
            <a:endParaRPr lang="tr-TR" dirty="0"/>
          </a:p>
        </p:txBody>
      </p:sp>
    </p:spTree>
    <p:extLst>
      <p:ext uri="{BB962C8B-B14F-4D97-AF65-F5344CB8AC3E}">
        <p14:creationId xmlns:p14="http://schemas.microsoft.com/office/powerpoint/2010/main" val="3469514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5" name="Slide Number Placeholder 4"/>
          <p:cNvSpPr>
            <a:spLocks noGrp="1"/>
          </p:cNvSpPr>
          <p:nvPr>
            <p:ph type="sldNum" sz="quarter" idx="11"/>
          </p:nvPr>
        </p:nvSpPr>
        <p:spPr/>
        <p:txBody>
          <a:bodyPr/>
          <a:lstStyle/>
          <a:p>
            <a:fld id="{0CD17FAB-00EA-435F-B307-6802348EDDBF}" type="slidenum">
              <a:rPr lang="tr-TR" smtClean="0"/>
              <a:pPr/>
              <a:t>7</a:t>
            </a:fld>
            <a:endParaRPr lang="tr-TR" dirty="0"/>
          </a:p>
        </p:txBody>
      </p:sp>
    </p:spTree>
    <p:extLst>
      <p:ext uri="{BB962C8B-B14F-4D97-AF65-F5344CB8AC3E}">
        <p14:creationId xmlns:p14="http://schemas.microsoft.com/office/powerpoint/2010/main" val="39419735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76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40353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501824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72244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810871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424009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tx1">
                    <a:lumMod val="75000"/>
                    <a:lumOff val="25000"/>
                  </a:schemeClr>
                </a:solidFill>
              </a:defRPr>
            </a:lvl1pPr>
          </a:lstStyle>
          <a:p>
            <a:r>
              <a:rPr lang="en-US" altLang="ko-KR" dirty="0"/>
              <a:t> Click to edit title</a:t>
            </a:r>
            <a:endParaRPr lang="ko-KR" altLang="en-US" dirty="0"/>
          </a:p>
        </p:txBody>
      </p:sp>
      <p:sp>
        <p:nvSpPr>
          <p:cNvPr id="4" name="Content Placeholder 2"/>
          <p:cNvSpPr>
            <a:spLocks noGrp="1"/>
          </p:cNvSpPr>
          <p:nvPr>
            <p:ph idx="1"/>
          </p:nvPr>
        </p:nvSpPr>
        <p:spPr>
          <a:xfrm>
            <a:off x="395536" y="1131590"/>
            <a:ext cx="8496944"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a:t>Click to edit Master text styles</a:t>
            </a:r>
          </a:p>
        </p:txBody>
      </p:sp>
      <p:sp>
        <p:nvSpPr>
          <p:cNvPr id="5" name="Content Placeholder 2"/>
          <p:cNvSpPr>
            <a:spLocks noGrp="1"/>
          </p:cNvSpPr>
          <p:nvPr>
            <p:ph idx="10"/>
          </p:nvPr>
        </p:nvSpPr>
        <p:spPr>
          <a:xfrm>
            <a:off x="405880" y="1808261"/>
            <a:ext cx="8496944" cy="2995737"/>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a:t>Click to edit Master text styles</a:t>
            </a:r>
          </a:p>
        </p:txBody>
      </p:sp>
    </p:spTree>
    <p:extLst>
      <p:ext uri="{BB962C8B-B14F-4D97-AF65-F5344CB8AC3E}">
        <p14:creationId xmlns:p14="http://schemas.microsoft.com/office/powerpoint/2010/main" val="114694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tx1">
                    <a:lumMod val="75000"/>
                    <a:lumOff val="25000"/>
                  </a:schemeClr>
                </a:solidFill>
              </a:defRPr>
            </a:lvl1pPr>
          </a:lstStyle>
          <a:p>
            <a:r>
              <a:rPr lang="en-US" altLang="ko-KR" dirty="0"/>
              <a:t> Click to edit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a:t>Click to edit Master text styles</a:t>
            </a:r>
          </a:p>
        </p:txBody>
      </p:sp>
    </p:spTree>
    <p:extLst>
      <p:ext uri="{BB962C8B-B14F-4D97-AF65-F5344CB8AC3E}">
        <p14:creationId xmlns:p14="http://schemas.microsoft.com/office/powerpoint/2010/main" val="922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9595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81513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6043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0580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3879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1505109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dt="0"/>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pPr/>
              <a:t>‹#›</a:t>
            </a:fld>
            <a:endParaRPr lang="en-US"/>
          </a:p>
        </p:txBody>
      </p:sp>
    </p:spTree>
    <p:extLst>
      <p:ext uri="{BB962C8B-B14F-4D97-AF65-F5344CB8AC3E}">
        <p14:creationId xmlns:p14="http://schemas.microsoft.com/office/powerpoint/2010/main"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txBox="1">
            <a:spLocks noChangeArrowheads="1"/>
          </p:cNvSpPr>
          <p:nvPr/>
        </p:nvSpPr>
        <p:spPr bwMode="auto">
          <a:xfrm>
            <a:off x="4248472" y="3931191"/>
            <a:ext cx="4860032" cy="1200329"/>
          </a:xfrm>
          <a:prstGeom prst="rect">
            <a:avLst/>
          </a:prstGeom>
          <a:noFill/>
          <a:ln w="9525">
            <a:noFill/>
            <a:miter lim="800000"/>
            <a:headEnd/>
            <a:tailEnd/>
          </a:ln>
        </p:spPr>
        <p:txBody>
          <a:bodyPr wrap="square">
            <a:spAutoFit/>
          </a:bodyPr>
          <a:lstStyle/>
          <a:p>
            <a:pPr algn="r"/>
            <a:r>
              <a:rPr lang="tr-TR" altLang="ko-KR" sz="2400" b="1" dirty="0">
                <a:latin typeface="Arial" pitchFamily="34" charset="0"/>
                <a:ea typeface="맑은 고딕" pitchFamily="50" charset="-127"/>
                <a:cs typeface="Arial" pitchFamily="34" charset="0"/>
              </a:rPr>
              <a:t>Marmara Üniversitesi</a:t>
            </a:r>
          </a:p>
          <a:p>
            <a:pPr algn="r"/>
            <a:r>
              <a:rPr lang="tr-TR" altLang="ko-KR" sz="2400" b="1" dirty="0">
                <a:latin typeface="Arial" pitchFamily="34" charset="0"/>
                <a:ea typeface="맑은 고딕" pitchFamily="50" charset="-127"/>
                <a:cs typeface="Arial" pitchFamily="34" charset="0"/>
              </a:rPr>
              <a:t>Teknoloji Fakültesi</a:t>
            </a:r>
          </a:p>
          <a:p>
            <a:pPr algn="r"/>
            <a:r>
              <a:rPr lang="tr-TR" altLang="ko-KR" sz="2400" b="1" dirty="0" err="1">
                <a:latin typeface="Arial" pitchFamily="34" charset="0"/>
                <a:ea typeface="맑은 고딕" pitchFamily="50" charset="-127"/>
                <a:cs typeface="Arial" pitchFamily="34" charset="0"/>
              </a:rPr>
              <a:t>Mekatronik</a:t>
            </a:r>
            <a:r>
              <a:rPr lang="tr-TR" altLang="ko-KR" sz="2400" b="1" dirty="0">
                <a:latin typeface="Arial" pitchFamily="34" charset="0"/>
                <a:ea typeface="맑은 고딕" pitchFamily="50" charset="-127"/>
                <a:cs typeface="Arial" pitchFamily="34" charset="0"/>
              </a:rPr>
              <a:t> Mühendisliği</a:t>
            </a:r>
            <a:endParaRPr lang="en-US" altLang="ko-KR" sz="2400" b="1" dirty="0">
              <a:latin typeface="Arial" pitchFamily="34" charset="0"/>
              <a:ea typeface="맑은 고딕" pitchFamily="50" charset="-127"/>
              <a:cs typeface="Arial" pitchFamily="34" charset="0"/>
            </a:endParaRPr>
          </a:p>
        </p:txBody>
      </p:sp>
      <p:sp>
        <p:nvSpPr>
          <p:cNvPr id="8" name="AutoShape 4" descr="marmara üniversitesi logo ile ilgili görsel sonucu"/>
          <p:cNvSpPr>
            <a:spLocks noChangeAspect="1" noChangeArrowheads="1"/>
          </p:cNvSpPr>
          <p:nvPr/>
        </p:nvSpPr>
        <p:spPr bwMode="auto">
          <a:xfrm>
            <a:off x="155575" y="-525463"/>
            <a:ext cx="3486150" cy="10953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dirty="0"/>
          </a:p>
        </p:txBody>
      </p:sp>
    </p:spTree>
    <p:extLst>
      <p:ext uri="{BB962C8B-B14F-4D97-AF65-F5344CB8AC3E}">
        <p14:creationId xmlns:p14="http://schemas.microsoft.com/office/powerpoint/2010/main" val="303447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dirty="0">
                <a:solidFill>
                  <a:schemeClr val="tx1"/>
                </a:solidFill>
                <a:latin typeface="Arial Narrow" pitchFamily="34" charset="0"/>
              </a:rPr>
              <a:t>Bitirme Projesi Konu</a:t>
            </a:r>
            <a:endParaRPr lang="en-US" dirty="0">
              <a:solidFill>
                <a:schemeClr val="tx1"/>
              </a:solidFill>
              <a:latin typeface="Arial Narrow" pitchFamily="34" charset="0"/>
            </a:endParaRPr>
          </a:p>
        </p:txBody>
      </p:sp>
      <p:sp>
        <p:nvSpPr>
          <p:cNvPr id="4100" name="AutoShape 4" descr="air gap flux line for induction motor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sp>
        <p:nvSpPr>
          <p:cNvPr id="8" name="Metin kutusu 7"/>
          <p:cNvSpPr txBox="1"/>
          <p:nvPr/>
        </p:nvSpPr>
        <p:spPr>
          <a:xfrm>
            <a:off x="1691680" y="1347614"/>
            <a:ext cx="5568127" cy="584775"/>
          </a:xfrm>
          <a:prstGeom prst="rect">
            <a:avLst/>
          </a:prstGeom>
          <a:noFill/>
        </p:spPr>
        <p:txBody>
          <a:bodyPr wrap="none" rtlCol="0">
            <a:spAutoFit/>
          </a:bodyPr>
          <a:lstStyle/>
          <a:p>
            <a:r>
              <a:rPr lang="tr-TR" sz="3200" dirty="0"/>
              <a:t>……………Konu Başlığı……………</a:t>
            </a:r>
            <a:endParaRPr lang="en-US" sz="3200" dirty="0"/>
          </a:p>
        </p:txBody>
      </p:sp>
      <p:sp>
        <p:nvSpPr>
          <p:cNvPr id="14" name="Metin kutusu 13">
            <a:extLst>
              <a:ext uri="{FF2B5EF4-FFF2-40B4-BE49-F238E27FC236}">
                <a16:creationId xmlns:a16="http://schemas.microsoft.com/office/drawing/2014/main" id="{72629C83-4CCB-4654-AFA0-EB928DA5E305}"/>
              </a:ext>
            </a:extLst>
          </p:cNvPr>
          <p:cNvSpPr txBox="1"/>
          <p:nvPr/>
        </p:nvSpPr>
        <p:spPr>
          <a:xfrm>
            <a:off x="342315" y="2594600"/>
            <a:ext cx="758541" cy="461665"/>
          </a:xfrm>
          <a:prstGeom prst="rect">
            <a:avLst/>
          </a:prstGeom>
          <a:noFill/>
        </p:spPr>
        <p:txBody>
          <a:bodyPr wrap="none" rtlCol="0">
            <a:spAutoFit/>
          </a:bodyPr>
          <a:lstStyle/>
          <a:p>
            <a:r>
              <a:rPr lang="tr-TR" sz="2400" dirty="0"/>
              <a:t>Ekip</a:t>
            </a:r>
            <a:endParaRPr lang="en-US" sz="2400" dirty="0"/>
          </a:p>
        </p:txBody>
      </p:sp>
      <p:sp>
        <p:nvSpPr>
          <p:cNvPr id="15" name="Metin kutusu 14">
            <a:extLst>
              <a:ext uri="{FF2B5EF4-FFF2-40B4-BE49-F238E27FC236}">
                <a16:creationId xmlns:a16="http://schemas.microsoft.com/office/drawing/2014/main" id="{56EB0CA3-EF54-40AE-A0CD-010333A523ED}"/>
              </a:ext>
            </a:extLst>
          </p:cNvPr>
          <p:cNvSpPr txBox="1"/>
          <p:nvPr/>
        </p:nvSpPr>
        <p:spPr>
          <a:xfrm>
            <a:off x="342315" y="3075687"/>
            <a:ext cx="6163610" cy="461665"/>
          </a:xfrm>
          <a:prstGeom prst="rect">
            <a:avLst/>
          </a:prstGeom>
          <a:noFill/>
        </p:spPr>
        <p:txBody>
          <a:bodyPr wrap="none" rtlCol="0">
            <a:spAutoFit/>
          </a:bodyPr>
          <a:lstStyle/>
          <a:p>
            <a:r>
              <a:rPr lang="tr-TR" sz="2400" dirty="0"/>
              <a:t>1- Öğrenci No, Ad </a:t>
            </a:r>
            <a:r>
              <a:rPr lang="tr-TR" sz="2400" dirty="0" err="1"/>
              <a:t>Soyad</a:t>
            </a:r>
            <a:r>
              <a:rPr lang="tr-TR" sz="2400" dirty="0"/>
              <a:t>, Projedeki Görevi</a:t>
            </a:r>
            <a:endParaRPr lang="en-US" sz="2400" dirty="0"/>
          </a:p>
        </p:txBody>
      </p:sp>
      <p:sp>
        <p:nvSpPr>
          <p:cNvPr id="24" name="Metin kutusu 23">
            <a:extLst>
              <a:ext uri="{FF2B5EF4-FFF2-40B4-BE49-F238E27FC236}">
                <a16:creationId xmlns:a16="http://schemas.microsoft.com/office/drawing/2014/main" id="{B55107B3-5DAA-44ED-B8C7-2F1AD397294B}"/>
              </a:ext>
            </a:extLst>
          </p:cNvPr>
          <p:cNvSpPr txBox="1"/>
          <p:nvPr/>
        </p:nvSpPr>
        <p:spPr>
          <a:xfrm>
            <a:off x="342314" y="3556774"/>
            <a:ext cx="6163610" cy="461665"/>
          </a:xfrm>
          <a:prstGeom prst="rect">
            <a:avLst/>
          </a:prstGeom>
          <a:noFill/>
        </p:spPr>
        <p:txBody>
          <a:bodyPr wrap="none" rtlCol="0">
            <a:spAutoFit/>
          </a:bodyPr>
          <a:lstStyle/>
          <a:p>
            <a:r>
              <a:rPr lang="tr-TR" sz="2400" dirty="0"/>
              <a:t>2- Öğrenci No, Ad </a:t>
            </a:r>
            <a:r>
              <a:rPr lang="tr-TR" sz="2400" dirty="0" err="1"/>
              <a:t>Soyad</a:t>
            </a:r>
            <a:r>
              <a:rPr lang="tr-TR" sz="2400" dirty="0"/>
              <a:t>, Projedeki Görevi</a:t>
            </a:r>
            <a:endParaRPr lang="en-US" sz="2400" dirty="0"/>
          </a:p>
        </p:txBody>
      </p:sp>
      <p:sp>
        <p:nvSpPr>
          <p:cNvPr id="25" name="Metin kutusu 24">
            <a:extLst>
              <a:ext uri="{FF2B5EF4-FFF2-40B4-BE49-F238E27FC236}">
                <a16:creationId xmlns:a16="http://schemas.microsoft.com/office/drawing/2014/main" id="{5FF8DCAC-922B-44A8-A80F-B5CD322030FF}"/>
              </a:ext>
            </a:extLst>
          </p:cNvPr>
          <p:cNvSpPr txBox="1"/>
          <p:nvPr/>
        </p:nvSpPr>
        <p:spPr>
          <a:xfrm>
            <a:off x="355674" y="4050606"/>
            <a:ext cx="6163610" cy="461665"/>
          </a:xfrm>
          <a:prstGeom prst="rect">
            <a:avLst/>
          </a:prstGeom>
          <a:noFill/>
        </p:spPr>
        <p:txBody>
          <a:bodyPr wrap="none" rtlCol="0">
            <a:spAutoFit/>
          </a:bodyPr>
          <a:lstStyle/>
          <a:p>
            <a:r>
              <a:rPr lang="tr-TR" sz="2400" dirty="0"/>
              <a:t>3- Öğrenci No, Ad </a:t>
            </a:r>
            <a:r>
              <a:rPr lang="tr-TR" sz="2400" dirty="0" err="1"/>
              <a:t>Soyad</a:t>
            </a:r>
            <a:r>
              <a:rPr lang="tr-TR" sz="2400" dirty="0"/>
              <a:t>, Projedeki Görevi</a:t>
            </a:r>
            <a:endParaRPr lang="en-US" sz="2400" dirty="0"/>
          </a:p>
        </p:txBody>
      </p:sp>
    </p:spTree>
    <p:extLst>
      <p:ext uri="{BB962C8B-B14F-4D97-AF65-F5344CB8AC3E}">
        <p14:creationId xmlns:p14="http://schemas.microsoft.com/office/powerpoint/2010/main" val="57403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dirty="0">
                <a:solidFill>
                  <a:schemeClr val="tx1"/>
                </a:solidFill>
                <a:latin typeface="Arial Narrow" pitchFamily="34" charset="0"/>
              </a:rPr>
              <a:t>Özgün Değer</a:t>
            </a:r>
            <a:endParaRPr lang="en-US" dirty="0">
              <a:solidFill>
                <a:schemeClr val="tx1"/>
              </a:solidFill>
              <a:latin typeface="Arial Narrow" pitchFamily="34" charset="0"/>
            </a:endParaRPr>
          </a:p>
        </p:txBody>
      </p:sp>
      <p:sp>
        <p:nvSpPr>
          <p:cNvPr id="4100" name="AutoShape 4" descr="air gap flux line for induction motor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sp>
        <p:nvSpPr>
          <p:cNvPr id="8" name="Metin kutusu 7"/>
          <p:cNvSpPr txBox="1"/>
          <p:nvPr/>
        </p:nvSpPr>
        <p:spPr>
          <a:xfrm>
            <a:off x="134595" y="1131590"/>
            <a:ext cx="8829893" cy="1200329"/>
          </a:xfrm>
          <a:prstGeom prst="rect">
            <a:avLst/>
          </a:prstGeom>
          <a:noFill/>
        </p:spPr>
        <p:txBody>
          <a:bodyPr wrap="square" rtlCol="0">
            <a:spAutoFit/>
          </a:bodyPr>
          <a:lstStyle/>
          <a:p>
            <a:pPr algn="just"/>
            <a:r>
              <a:rPr lang="en-US" dirty="0" err="1"/>
              <a:t>Özgün</a:t>
            </a:r>
            <a:r>
              <a:rPr lang="en-US" dirty="0"/>
              <a:t> </a:t>
            </a:r>
            <a:r>
              <a:rPr lang="en-US" dirty="0" err="1"/>
              <a:t>değer</a:t>
            </a:r>
            <a:r>
              <a:rPr lang="en-US" dirty="0"/>
              <a:t> </a:t>
            </a:r>
            <a:r>
              <a:rPr lang="en-US" dirty="0" err="1"/>
              <a:t>yazılırken</a:t>
            </a:r>
            <a:r>
              <a:rPr lang="en-US" dirty="0"/>
              <a:t> </a:t>
            </a:r>
            <a:r>
              <a:rPr lang="en-US" dirty="0" err="1"/>
              <a:t>projenin</a:t>
            </a:r>
            <a:r>
              <a:rPr lang="en-US" dirty="0"/>
              <a:t> </a:t>
            </a:r>
            <a:r>
              <a:rPr lang="en-US" dirty="0" err="1"/>
              <a:t>bilimsel</a:t>
            </a:r>
            <a:r>
              <a:rPr lang="en-US" dirty="0"/>
              <a:t> </a:t>
            </a:r>
            <a:r>
              <a:rPr lang="en-US" dirty="0" err="1"/>
              <a:t>kalitesi</a:t>
            </a:r>
            <a:r>
              <a:rPr lang="en-US" dirty="0"/>
              <a:t>, </a:t>
            </a:r>
            <a:r>
              <a:rPr lang="en-US" dirty="0" err="1"/>
              <a:t>farklılığı</a:t>
            </a:r>
            <a:r>
              <a:rPr lang="en-US" dirty="0"/>
              <a:t> </a:t>
            </a:r>
            <a:r>
              <a:rPr lang="en-US" dirty="0" err="1"/>
              <a:t>ve</a:t>
            </a:r>
            <a:r>
              <a:rPr lang="en-US" dirty="0"/>
              <a:t> </a:t>
            </a:r>
            <a:r>
              <a:rPr lang="en-US" dirty="0" err="1"/>
              <a:t>yeniliği</a:t>
            </a:r>
            <a:r>
              <a:rPr lang="en-US" dirty="0"/>
              <a:t>, </a:t>
            </a:r>
            <a:r>
              <a:rPr lang="en-US" dirty="0" err="1"/>
              <a:t>hangi</a:t>
            </a:r>
            <a:r>
              <a:rPr lang="en-US" dirty="0"/>
              <a:t> </a:t>
            </a:r>
            <a:r>
              <a:rPr lang="en-US" dirty="0" err="1"/>
              <a:t>eksikliği</a:t>
            </a:r>
            <a:r>
              <a:rPr lang="en-US" dirty="0"/>
              <a:t> </a:t>
            </a:r>
            <a:r>
              <a:rPr lang="en-US" dirty="0" err="1"/>
              <a:t>nasıl</a:t>
            </a:r>
            <a:r>
              <a:rPr lang="en-US" dirty="0"/>
              <a:t> </a:t>
            </a:r>
            <a:r>
              <a:rPr lang="en-US" dirty="0" err="1"/>
              <a:t>gidereceği</a:t>
            </a:r>
            <a:r>
              <a:rPr lang="en-US" dirty="0"/>
              <a:t> </a:t>
            </a:r>
            <a:r>
              <a:rPr lang="en-US" dirty="0" err="1"/>
              <a:t>veya</a:t>
            </a:r>
            <a:r>
              <a:rPr lang="en-US" dirty="0"/>
              <a:t> </a:t>
            </a:r>
            <a:r>
              <a:rPr lang="en-US" dirty="0" err="1"/>
              <a:t>hangi</a:t>
            </a:r>
            <a:r>
              <a:rPr lang="en-US" dirty="0"/>
              <a:t> </a:t>
            </a:r>
            <a:r>
              <a:rPr lang="en-US" dirty="0" err="1"/>
              <a:t>soruna</a:t>
            </a:r>
            <a:r>
              <a:rPr lang="en-US" dirty="0"/>
              <a:t> </a:t>
            </a:r>
            <a:r>
              <a:rPr lang="en-US" dirty="0" err="1"/>
              <a:t>nasıl</a:t>
            </a:r>
            <a:r>
              <a:rPr lang="en-US" dirty="0"/>
              <a:t> </a:t>
            </a:r>
            <a:r>
              <a:rPr lang="en-US" dirty="0" err="1"/>
              <a:t>bir</a:t>
            </a:r>
            <a:r>
              <a:rPr lang="en-US" dirty="0"/>
              <a:t> </a:t>
            </a:r>
            <a:r>
              <a:rPr lang="en-US" dirty="0" err="1"/>
              <a:t>çözüm</a:t>
            </a:r>
            <a:r>
              <a:rPr lang="en-US" dirty="0"/>
              <a:t> </a:t>
            </a:r>
            <a:r>
              <a:rPr lang="en-US" dirty="0" err="1"/>
              <a:t>geliştireceği</a:t>
            </a:r>
            <a:r>
              <a:rPr lang="en-US" dirty="0"/>
              <a:t> </a:t>
            </a:r>
            <a:r>
              <a:rPr lang="en-US" dirty="0" err="1"/>
              <a:t>ve</a:t>
            </a:r>
            <a:r>
              <a:rPr lang="en-US" dirty="0"/>
              <a:t>/</a:t>
            </a:r>
            <a:r>
              <a:rPr lang="en-US" dirty="0" err="1"/>
              <a:t>veya</a:t>
            </a:r>
            <a:r>
              <a:rPr lang="en-US" dirty="0"/>
              <a:t> </a:t>
            </a:r>
            <a:r>
              <a:rPr lang="en-US" dirty="0" err="1"/>
              <a:t>ilgili</a:t>
            </a:r>
            <a:r>
              <a:rPr lang="en-US" dirty="0"/>
              <a:t> </a:t>
            </a:r>
            <a:r>
              <a:rPr lang="en-US" dirty="0" err="1"/>
              <a:t>bilim</a:t>
            </a:r>
            <a:r>
              <a:rPr lang="en-US" dirty="0"/>
              <a:t> </a:t>
            </a:r>
            <a:r>
              <a:rPr lang="en-US" dirty="0" err="1"/>
              <a:t>veya</a:t>
            </a:r>
            <a:r>
              <a:rPr lang="en-US" dirty="0"/>
              <a:t> </a:t>
            </a:r>
            <a:r>
              <a:rPr lang="en-US" dirty="0" err="1"/>
              <a:t>teknoloji</a:t>
            </a:r>
            <a:r>
              <a:rPr lang="en-US" dirty="0"/>
              <a:t> </a:t>
            </a:r>
            <a:r>
              <a:rPr lang="en-US" dirty="0" err="1"/>
              <a:t>alan</a:t>
            </a:r>
            <a:r>
              <a:rPr lang="en-US" dirty="0"/>
              <a:t>(lar)</a:t>
            </a:r>
            <a:r>
              <a:rPr lang="en-US" dirty="0" err="1"/>
              <a:t>ına</a:t>
            </a:r>
            <a:r>
              <a:rPr lang="en-US" dirty="0"/>
              <a:t> </a:t>
            </a:r>
            <a:r>
              <a:rPr lang="en-US" dirty="0" err="1"/>
              <a:t>kavramsal</a:t>
            </a:r>
            <a:r>
              <a:rPr lang="en-US" dirty="0"/>
              <a:t>, </a:t>
            </a:r>
            <a:r>
              <a:rPr lang="en-US" dirty="0" err="1"/>
              <a:t>kuramsal</a:t>
            </a:r>
            <a:r>
              <a:rPr lang="en-US" dirty="0"/>
              <a:t> </a:t>
            </a:r>
            <a:r>
              <a:rPr lang="en-US" dirty="0" err="1"/>
              <a:t>ve</a:t>
            </a:r>
            <a:r>
              <a:rPr lang="en-US" dirty="0"/>
              <a:t>/</a:t>
            </a:r>
            <a:r>
              <a:rPr lang="en-US" dirty="0" err="1"/>
              <a:t>veya</a:t>
            </a:r>
            <a:r>
              <a:rPr lang="en-US" dirty="0"/>
              <a:t> </a:t>
            </a:r>
            <a:r>
              <a:rPr lang="en-US" dirty="0" err="1"/>
              <a:t>metodolojik</a:t>
            </a:r>
            <a:r>
              <a:rPr lang="en-US" dirty="0"/>
              <a:t> </a:t>
            </a:r>
            <a:r>
              <a:rPr lang="en-US" dirty="0" err="1"/>
              <a:t>olarak</a:t>
            </a:r>
            <a:r>
              <a:rPr lang="en-US" dirty="0"/>
              <a:t> ne </a:t>
            </a:r>
            <a:r>
              <a:rPr lang="en-US" dirty="0" err="1"/>
              <a:t>gibi</a:t>
            </a:r>
            <a:r>
              <a:rPr lang="en-US" dirty="0"/>
              <a:t> </a:t>
            </a:r>
            <a:r>
              <a:rPr lang="en-US" dirty="0" err="1"/>
              <a:t>özgün</a:t>
            </a:r>
            <a:r>
              <a:rPr lang="en-US" dirty="0"/>
              <a:t> </a:t>
            </a:r>
            <a:r>
              <a:rPr lang="en-US" dirty="0" err="1"/>
              <a:t>katkılarda</a:t>
            </a:r>
            <a:r>
              <a:rPr lang="en-US" dirty="0"/>
              <a:t> </a:t>
            </a:r>
            <a:r>
              <a:rPr lang="en-US" dirty="0" err="1"/>
              <a:t>bulunacağı</a:t>
            </a:r>
            <a:r>
              <a:rPr lang="en-US" dirty="0"/>
              <a:t> </a:t>
            </a:r>
            <a:r>
              <a:rPr lang="en-US" dirty="0" err="1"/>
              <a:t>literatüre</a:t>
            </a:r>
            <a:r>
              <a:rPr lang="en-US" dirty="0"/>
              <a:t> </a:t>
            </a:r>
            <a:r>
              <a:rPr lang="en-US" dirty="0" err="1"/>
              <a:t>atıf</a:t>
            </a:r>
            <a:r>
              <a:rPr lang="en-US" dirty="0"/>
              <a:t> </a:t>
            </a:r>
            <a:r>
              <a:rPr lang="en-US" dirty="0" err="1"/>
              <a:t>yapılarak</a:t>
            </a:r>
            <a:r>
              <a:rPr lang="en-US" dirty="0"/>
              <a:t> </a:t>
            </a:r>
            <a:r>
              <a:rPr lang="en-US" dirty="0" err="1"/>
              <a:t>açıklanır</a:t>
            </a:r>
            <a:r>
              <a:rPr lang="en-US" dirty="0"/>
              <a:t>. </a:t>
            </a:r>
            <a:endParaRPr lang="en-US" sz="3200" dirty="0"/>
          </a:p>
        </p:txBody>
      </p:sp>
    </p:spTree>
    <p:extLst>
      <p:ext uri="{BB962C8B-B14F-4D97-AF65-F5344CB8AC3E}">
        <p14:creationId xmlns:p14="http://schemas.microsoft.com/office/powerpoint/2010/main" val="1952633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dirty="0">
                <a:solidFill>
                  <a:schemeClr val="tx1"/>
                </a:solidFill>
                <a:latin typeface="Arial Narrow" pitchFamily="34" charset="0"/>
              </a:rPr>
              <a:t>Amaç ve Hedefler</a:t>
            </a:r>
            <a:endParaRPr lang="en-US" dirty="0">
              <a:solidFill>
                <a:schemeClr val="tx1"/>
              </a:solidFill>
              <a:latin typeface="Arial Narrow" pitchFamily="34" charset="0"/>
            </a:endParaRPr>
          </a:p>
        </p:txBody>
      </p:sp>
      <p:sp>
        <p:nvSpPr>
          <p:cNvPr id="4100" name="AutoShape 4" descr="air gap flux line for induction motor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sp>
        <p:nvSpPr>
          <p:cNvPr id="9" name="Metin kutusu 8">
            <a:extLst>
              <a:ext uri="{FF2B5EF4-FFF2-40B4-BE49-F238E27FC236}">
                <a16:creationId xmlns:a16="http://schemas.microsoft.com/office/drawing/2014/main" id="{75A74494-3FD8-42C9-B3C2-5EFF6E779238}"/>
              </a:ext>
            </a:extLst>
          </p:cNvPr>
          <p:cNvSpPr txBox="1"/>
          <p:nvPr/>
        </p:nvSpPr>
        <p:spPr>
          <a:xfrm>
            <a:off x="134595" y="1131590"/>
            <a:ext cx="8829893" cy="646331"/>
          </a:xfrm>
          <a:prstGeom prst="rect">
            <a:avLst/>
          </a:prstGeom>
          <a:noFill/>
        </p:spPr>
        <p:txBody>
          <a:bodyPr wrap="square" rtlCol="0">
            <a:spAutoFit/>
          </a:bodyPr>
          <a:lstStyle/>
          <a:p>
            <a:r>
              <a:rPr lang="tr-TR" dirty="0"/>
              <a:t>Proje önerisinin amacı ve hedefleri açık, ölçülebilir, gerçekçi ve proje süresince ulaşılabilir nitelikte olacak şekilde yazılır.</a:t>
            </a:r>
            <a:endParaRPr lang="en-US" dirty="0"/>
          </a:p>
        </p:txBody>
      </p:sp>
    </p:spTree>
    <p:extLst>
      <p:ext uri="{BB962C8B-B14F-4D97-AF65-F5344CB8AC3E}">
        <p14:creationId xmlns:p14="http://schemas.microsoft.com/office/powerpoint/2010/main" val="2951615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dirty="0">
                <a:solidFill>
                  <a:schemeClr val="tx1"/>
                </a:solidFill>
                <a:latin typeface="Arial Narrow" pitchFamily="34" charset="0"/>
              </a:rPr>
              <a:t>Yöntem</a:t>
            </a:r>
            <a:endParaRPr lang="en-US" dirty="0">
              <a:solidFill>
                <a:schemeClr val="tx1"/>
              </a:solidFill>
              <a:latin typeface="Arial Narrow" pitchFamily="34" charset="0"/>
            </a:endParaRPr>
          </a:p>
        </p:txBody>
      </p:sp>
      <p:sp>
        <p:nvSpPr>
          <p:cNvPr id="4100" name="AutoShape 4" descr="air gap flux line for induction motor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sp>
        <p:nvSpPr>
          <p:cNvPr id="9" name="Metin kutusu 8">
            <a:extLst>
              <a:ext uri="{FF2B5EF4-FFF2-40B4-BE49-F238E27FC236}">
                <a16:creationId xmlns:a16="http://schemas.microsoft.com/office/drawing/2014/main" id="{75A74494-3FD8-42C9-B3C2-5EFF6E779238}"/>
              </a:ext>
            </a:extLst>
          </p:cNvPr>
          <p:cNvSpPr txBox="1"/>
          <p:nvPr/>
        </p:nvSpPr>
        <p:spPr>
          <a:xfrm>
            <a:off x="134595" y="1131590"/>
            <a:ext cx="8829893" cy="2308324"/>
          </a:xfrm>
          <a:prstGeom prst="rect">
            <a:avLst/>
          </a:prstGeom>
          <a:noFill/>
        </p:spPr>
        <p:txBody>
          <a:bodyPr wrap="square" rtlCol="0">
            <a:spAutoFit/>
          </a:bodyPr>
          <a:lstStyle/>
          <a:p>
            <a:r>
              <a:rPr lang="tr-TR" dirty="0"/>
              <a:t>Projede uygulanacak yöntem ve araştırma teknikleri (veri toplama araçları ve analiz yöntemleri dahil) ilgili literatüre atıf yapılarak açıklanır. Yöntem ve tekniklerin projede öngörülen amaç ve hedeflere ulaşmaya elverişli olduğu ortaya konulur. </a:t>
            </a:r>
            <a:endParaRPr lang="en-US" dirty="0"/>
          </a:p>
          <a:p>
            <a:r>
              <a:rPr lang="tr-TR" dirty="0"/>
              <a:t> </a:t>
            </a:r>
            <a:endParaRPr lang="en-US" dirty="0"/>
          </a:p>
          <a:p>
            <a:r>
              <a:rPr lang="tr-TR" dirty="0"/>
              <a:t>Yöntem bölümünün araştırmanın tasarımını, bağımlı ve bağımsız değişkenleri ve istatistiksel yöntemleri kapsaması gerekir. Proje önerisinde herhangi bir ön çalışma veya fizibilite yapıldıysa bunların sunulması beklenir. Yöntemlerin iş paketleri ile ilişkilendirilmesi gerekir.</a:t>
            </a:r>
            <a:endParaRPr lang="en-US" dirty="0">
              <a:effectLst/>
            </a:endParaRPr>
          </a:p>
        </p:txBody>
      </p:sp>
    </p:spTree>
    <p:extLst>
      <p:ext uri="{BB962C8B-B14F-4D97-AF65-F5344CB8AC3E}">
        <p14:creationId xmlns:p14="http://schemas.microsoft.com/office/powerpoint/2010/main" val="3223047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dirty="0">
                <a:solidFill>
                  <a:schemeClr val="tx1"/>
                </a:solidFill>
                <a:latin typeface="Arial Narrow" pitchFamily="34" charset="0"/>
              </a:rPr>
              <a:t>Sonuç</a:t>
            </a:r>
            <a:endParaRPr lang="en-US" dirty="0">
              <a:solidFill>
                <a:schemeClr val="tx1"/>
              </a:solidFill>
              <a:latin typeface="Arial Narrow" pitchFamily="34" charset="0"/>
            </a:endParaRPr>
          </a:p>
        </p:txBody>
      </p:sp>
      <p:sp>
        <p:nvSpPr>
          <p:cNvPr id="4100" name="AutoShape 4" descr="air gap flux line for induction motor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sp>
        <p:nvSpPr>
          <p:cNvPr id="9" name="Metin kutusu 8">
            <a:extLst>
              <a:ext uri="{FF2B5EF4-FFF2-40B4-BE49-F238E27FC236}">
                <a16:creationId xmlns:a16="http://schemas.microsoft.com/office/drawing/2014/main" id="{75A74494-3FD8-42C9-B3C2-5EFF6E779238}"/>
              </a:ext>
            </a:extLst>
          </p:cNvPr>
          <p:cNvSpPr txBox="1"/>
          <p:nvPr/>
        </p:nvSpPr>
        <p:spPr>
          <a:xfrm>
            <a:off x="134595" y="1131590"/>
            <a:ext cx="8829893" cy="646331"/>
          </a:xfrm>
          <a:prstGeom prst="rect">
            <a:avLst/>
          </a:prstGeom>
          <a:noFill/>
        </p:spPr>
        <p:txBody>
          <a:bodyPr wrap="square" rtlCol="0">
            <a:spAutoFit/>
          </a:bodyPr>
          <a:lstStyle/>
          <a:p>
            <a:r>
              <a:rPr lang="tr-TR" dirty="0"/>
              <a:t>Projede elde edilen sonuçlar karşılaştırmalı bir şekilde özetlenir. Gelecek çalışmalara ve potansiyel iyileştirmelere ilişkin bilgilendirmeler yapılır.</a:t>
            </a:r>
            <a:endParaRPr lang="en-US" dirty="0">
              <a:effectLst/>
            </a:endParaRPr>
          </a:p>
        </p:txBody>
      </p:sp>
    </p:spTree>
    <p:extLst>
      <p:ext uri="{BB962C8B-B14F-4D97-AF65-F5344CB8AC3E}">
        <p14:creationId xmlns:p14="http://schemas.microsoft.com/office/powerpoint/2010/main" val="636428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dirty="0">
                <a:solidFill>
                  <a:schemeClr val="tx1"/>
                </a:solidFill>
                <a:latin typeface="Arial Narrow" pitchFamily="34" charset="0"/>
              </a:rPr>
              <a:t>Referanslar</a:t>
            </a:r>
            <a:endParaRPr lang="en-US" dirty="0">
              <a:solidFill>
                <a:schemeClr val="tx1"/>
              </a:solidFill>
              <a:latin typeface="Arial Narrow" pitchFamily="34" charset="0"/>
            </a:endParaRPr>
          </a:p>
        </p:txBody>
      </p:sp>
      <p:sp>
        <p:nvSpPr>
          <p:cNvPr id="4100" name="AutoShape 4" descr="air gap flux line for induction motor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sp>
        <p:nvSpPr>
          <p:cNvPr id="5" name="Metin kutusu 4"/>
          <p:cNvSpPr txBox="1"/>
          <p:nvPr/>
        </p:nvSpPr>
        <p:spPr>
          <a:xfrm>
            <a:off x="0" y="928921"/>
            <a:ext cx="9358396" cy="400110"/>
          </a:xfrm>
          <a:prstGeom prst="rect">
            <a:avLst/>
          </a:prstGeom>
          <a:noFill/>
        </p:spPr>
        <p:txBody>
          <a:bodyPr wrap="none" rtlCol="0">
            <a:spAutoFit/>
          </a:bodyPr>
          <a:lstStyle/>
          <a:p>
            <a:r>
              <a:rPr lang="tr-TR" sz="2000" b="1" dirty="0"/>
              <a:t>IEEE </a:t>
            </a:r>
            <a:r>
              <a:rPr lang="tr-TR" sz="2000" b="1" dirty="0" err="1"/>
              <a:t>Citation</a:t>
            </a:r>
            <a:r>
              <a:rPr lang="tr-TR" sz="2000" b="1" dirty="0"/>
              <a:t> Reference Guide -  </a:t>
            </a:r>
            <a:r>
              <a:rPr lang="tr-TR" sz="900" b="1" u="sng" dirty="0">
                <a:solidFill>
                  <a:srgbClr val="00B0F0"/>
                </a:solidFill>
              </a:rPr>
              <a:t>https://ieee-dataport.org/sites/default/files/analysis/27/IEEE%20Citation%20Guidelines.pdf </a:t>
            </a:r>
            <a:endParaRPr lang="en-US" sz="2000" b="1" u="sng" dirty="0">
              <a:solidFill>
                <a:srgbClr val="00B0F0"/>
              </a:solidFill>
            </a:endParaRPr>
          </a:p>
        </p:txBody>
      </p:sp>
      <p:graphicFrame>
        <p:nvGraphicFramePr>
          <p:cNvPr id="2" name="Tablo 1">
            <a:extLst>
              <a:ext uri="{FF2B5EF4-FFF2-40B4-BE49-F238E27FC236}">
                <a16:creationId xmlns:a16="http://schemas.microsoft.com/office/drawing/2014/main" id="{4544BE58-A73E-4C47-B48C-8DB0B8B728DA}"/>
              </a:ext>
            </a:extLst>
          </p:cNvPr>
          <p:cNvGraphicFramePr>
            <a:graphicFrameLocks noGrp="1"/>
          </p:cNvGraphicFramePr>
          <p:nvPr>
            <p:extLst>
              <p:ext uri="{D42A27DB-BD31-4B8C-83A1-F6EECF244321}">
                <p14:modId xmlns:p14="http://schemas.microsoft.com/office/powerpoint/2010/main" val="1568565675"/>
              </p:ext>
            </p:extLst>
          </p:nvPr>
        </p:nvGraphicFramePr>
        <p:xfrm>
          <a:off x="251520" y="1491630"/>
          <a:ext cx="8736904" cy="3496873"/>
        </p:xfrm>
        <a:graphic>
          <a:graphicData uri="http://schemas.openxmlformats.org/drawingml/2006/table">
            <a:tbl>
              <a:tblPr>
                <a:tableStyleId>{5940675A-B579-460E-94D1-54222C63F5DA}</a:tableStyleId>
              </a:tblPr>
              <a:tblGrid>
                <a:gridCol w="1944216">
                  <a:extLst>
                    <a:ext uri="{9D8B030D-6E8A-4147-A177-3AD203B41FA5}">
                      <a16:colId xmlns:a16="http://schemas.microsoft.com/office/drawing/2014/main" val="2386601324"/>
                    </a:ext>
                  </a:extLst>
                </a:gridCol>
                <a:gridCol w="6792688">
                  <a:extLst>
                    <a:ext uri="{9D8B030D-6E8A-4147-A177-3AD203B41FA5}">
                      <a16:colId xmlns:a16="http://schemas.microsoft.com/office/drawing/2014/main" val="2320758388"/>
                    </a:ext>
                  </a:extLst>
                </a:gridCol>
              </a:tblGrid>
              <a:tr h="288032">
                <a:tc>
                  <a:txBody>
                    <a:bodyPr/>
                    <a:lstStyle/>
                    <a:p>
                      <a:pPr lvl="0" algn="l"/>
                      <a:r>
                        <a:rPr lang="en-US" sz="1800" dirty="0">
                          <a:effectLst/>
                        </a:rPr>
                        <a:t>Material Type</a:t>
                      </a:r>
                    </a:p>
                  </a:txBody>
                  <a:tcPr marL="472" marR="472" marT="472" marB="472"/>
                </a:tc>
                <a:tc>
                  <a:txBody>
                    <a:bodyPr/>
                    <a:lstStyle/>
                    <a:p>
                      <a:pPr algn="ctr"/>
                      <a:r>
                        <a:rPr lang="en-US" sz="1800" dirty="0">
                          <a:effectLst/>
                        </a:rPr>
                        <a:t>Works Cited</a:t>
                      </a:r>
                    </a:p>
                  </a:txBody>
                  <a:tcPr marL="472" marR="472" marT="472" marB="472"/>
                </a:tc>
                <a:extLst>
                  <a:ext uri="{0D108BD9-81ED-4DB2-BD59-A6C34878D82A}">
                    <a16:rowId xmlns:a16="http://schemas.microsoft.com/office/drawing/2014/main" val="3426700566"/>
                  </a:ext>
                </a:extLst>
              </a:tr>
              <a:tr h="257776">
                <a:tc>
                  <a:txBody>
                    <a:bodyPr/>
                    <a:lstStyle/>
                    <a:p>
                      <a:pPr lvl="1" algn="l"/>
                      <a:r>
                        <a:rPr lang="en-US" sz="700" dirty="0">
                          <a:effectLst/>
                        </a:rPr>
                        <a:t>Book in print</a:t>
                      </a:r>
                    </a:p>
                  </a:txBody>
                  <a:tcPr marL="472" marR="472" marT="472" marB="472"/>
                </a:tc>
                <a:tc>
                  <a:txBody>
                    <a:bodyPr/>
                    <a:lstStyle/>
                    <a:p>
                      <a:r>
                        <a:rPr lang="en-US" sz="700">
                          <a:effectLst/>
                        </a:rPr>
                        <a:t>[1] D. Sarunyagate, Ed., Lasers. New York: McGraw-Hill, 1996.</a:t>
                      </a:r>
                    </a:p>
                  </a:txBody>
                  <a:tcPr marL="472" marR="472" marT="472" marB="472"/>
                </a:tc>
                <a:extLst>
                  <a:ext uri="{0D108BD9-81ED-4DB2-BD59-A6C34878D82A}">
                    <a16:rowId xmlns:a16="http://schemas.microsoft.com/office/drawing/2014/main" val="489009915"/>
                  </a:ext>
                </a:extLst>
              </a:tr>
              <a:tr h="257776">
                <a:tc>
                  <a:txBody>
                    <a:bodyPr/>
                    <a:lstStyle/>
                    <a:p>
                      <a:pPr lvl="1" algn="l"/>
                      <a:r>
                        <a:rPr lang="en-US" sz="700" dirty="0">
                          <a:effectLst/>
                        </a:rPr>
                        <a:t>Chapter in book</a:t>
                      </a:r>
                    </a:p>
                  </a:txBody>
                  <a:tcPr marL="472" marR="472" marT="472" marB="472"/>
                </a:tc>
                <a:tc>
                  <a:txBody>
                    <a:bodyPr/>
                    <a:lstStyle/>
                    <a:p>
                      <a:r>
                        <a:rPr lang="en-US" sz="700">
                          <a:effectLst/>
                        </a:rPr>
                        <a:t>[2] G. O. Young, "Synthetic structure of industrial plastics," in Plastics, 2nd ed., vol. 3, J. Peters, Ed. New York: McGraw-Hill, 1964, pp. 15-64.</a:t>
                      </a:r>
                    </a:p>
                  </a:txBody>
                  <a:tcPr marL="472" marR="472" marT="472" marB="472"/>
                </a:tc>
                <a:extLst>
                  <a:ext uri="{0D108BD9-81ED-4DB2-BD59-A6C34878D82A}">
                    <a16:rowId xmlns:a16="http://schemas.microsoft.com/office/drawing/2014/main" val="2707408707"/>
                  </a:ext>
                </a:extLst>
              </a:tr>
              <a:tr h="257776">
                <a:tc>
                  <a:txBody>
                    <a:bodyPr/>
                    <a:lstStyle/>
                    <a:p>
                      <a:pPr lvl="1" algn="l"/>
                      <a:r>
                        <a:rPr lang="en-US" sz="700" dirty="0">
                          <a:effectLst/>
                        </a:rPr>
                        <a:t>eBook</a:t>
                      </a:r>
                    </a:p>
                  </a:txBody>
                  <a:tcPr marL="472" marR="472" marT="472" marB="472"/>
                </a:tc>
                <a:tc>
                  <a:txBody>
                    <a:bodyPr/>
                    <a:lstStyle/>
                    <a:p>
                      <a:r>
                        <a:rPr lang="en-US" sz="700">
                          <a:effectLst/>
                        </a:rPr>
                        <a:t>[3] L. Bass, P. Clements, and R. Kazman, Software Architecture in Practice, 2nd ed. Reading, MA: Addison Wesley, 2003. [E-book] Available: Safari e-book.</a:t>
                      </a:r>
                    </a:p>
                  </a:txBody>
                  <a:tcPr marL="472" marR="472" marT="472" marB="472"/>
                </a:tc>
                <a:extLst>
                  <a:ext uri="{0D108BD9-81ED-4DB2-BD59-A6C34878D82A}">
                    <a16:rowId xmlns:a16="http://schemas.microsoft.com/office/drawing/2014/main" val="2572921543"/>
                  </a:ext>
                </a:extLst>
              </a:tr>
              <a:tr h="257776">
                <a:tc>
                  <a:txBody>
                    <a:bodyPr/>
                    <a:lstStyle/>
                    <a:p>
                      <a:pPr lvl="1" algn="l"/>
                      <a:r>
                        <a:rPr lang="en-US" sz="700" dirty="0">
                          <a:effectLst/>
                        </a:rPr>
                        <a:t>Journal article</a:t>
                      </a:r>
                    </a:p>
                  </a:txBody>
                  <a:tcPr marL="472" marR="472" marT="472" marB="472"/>
                </a:tc>
                <a:tc>
                  <a:txBody>
                    <a:bodyPr/>
                    <a:lstStyle/>
                    <a:p>
                      <a:r>
                        <a:rPr lang="en-US" sz="700">
                          <a:effectLst/>
                        </a:rPr>
                        <a:t>[4] G. Liu, K. Y. Lee, and H. F. Jordan, "TDM and TWDM de Bruijn networks and shufflenets for optical communications," IEEE Trans. Comp., vol. 46, pp. 695-701, June 1997.</a:t>
                      </a:r>
                    </a:p>
                  </a:txBody>
                  <a:tcPr marL="472" marR="472" marT="472" marB="472"/>
                </a:tc>
                <a:extLst>
                  <a:ext uri="{0D108BD9-81ED-4DB2-BD59-A6C34878D82A}">
                    <a16:rowId xmlns:a16="http://schemas.microsoft.com/office/drawing/2014/main" val="3429338308"/>
                  </a:ext>
                </a:extLst>
              </a:tr>
              <a:tr h="257776">
                <a:tc>
                  <a:txBody>
                    <a:bodyPr/>
                    <a:lstStyle/>
                    <a:p>
                      <a:pPr lvl="1" algn="l"/>
                      <a:r>
                        <a:rPr lang="en-US" sz="700" dirty="0" err="1">
                          <a:effectLst/>
                        </a:rPr>
                        <a:t>eJournal</a:t>
                      </a:r>
                      <a:r>
                        <a:rPr lang="en-US" sz="700" dirty="0">
                          <a:effectLst/>
                        </a:rPr>
                        <a:t> (from database)</a:t>
                      </a:r>
                    </a:p>
                  </a:txBody>
                  <a:tcPr marL="472" marR="472" marT="472" marB="472"/>
                </a:tc>
                <a:tc>
                  <a:txBody>
                    <a:bodyPr/>
                    <a:lstStyle/>
                    <a:p>
                      <a:r>
                        <a:rPr lang="en-US" sz="700">
                          <a:effectLst/>
                        </a:rPr>
                        <a:t>[5] H. Ayasso and A. Mohammad-Djafari, "Joint NDT Image Restoration and Segmentation Using Gauss–Markov–Potts Prior Models and Variational Bayesian Computation," IEEE Transactions on Image Processing, vol. 19, no. 9, pp. 2265-77, 2010. [Online]. Available: IEEE Xplore, http://www.ieee.org. [Accessed Sept. 10, 2010]. </a:t>
                      </a:r>
                    </a:p>
                  </a:txBody>
                  <a:tcPr marL="472" marR="472" marT="472" marB="472"/>
                </a:tc>
                <a:extLst>
                  <a:ext uri="{0D108BD9-81ED-4DB2-BD59-A6C34878D82A}">
                    <a16:rowId xmlns:a16="http://schemas.microsoft.com/office/drawing/2014/main" val="3764077480"/>
                  </a:ext>
                </a:extLst>
              </a:tr>
              <a:tr h="257776">
                <a:tc>
                  <a:txBody>
                    <a:bodyPr/>
                    <a:lstStyle/>
                    <a:p>
                      <a:pPr lvl="1" algn="l"/>
                      <a:r>
                        <a:rPr lang="en-US" sz="700" dirty="0" err="1">
                          <a:effectLst/>
                        </a:rPr>
                        <a:t>eJournal</a:t>
                      </a:r>
                      <a:r>
                        <a:rPr lang="en-US" sz="700" dirty="0">
                          <a:effectLst/>
                        </a:rPr>
                        <a:t> (from internet)</a:t>
                      </a:r>
                    </a:p>
                  </a:txBody>
                  <a:tcPr marL="472" marR="472" marT="472" marB="472"/>
                </a:tc>
                <a:tc>
                  <a:txBody>
                    <a:bodyPr/>
                    <a:lstStyle/>
                    <a:p>
                      <a:r>
                        <a:rPr lang="en-US" sz="700">
                          <a:effectLst/>
                        </a:rPr>
                        <a:t>[6] A. Altun, “Understanding hypertext in the context of reading on the web: Language learners’ experience,” Current Issues in Education, vol. 6, no. 12, July, 2005. [Online serial]. Available: http://cie.ed.asu.edu/volume6/number12/. [Accessed Dec. 2, 2007].</a:t>
                      </a:r>
                    </a:p>
                  </a:txBody>
                  <a:tcPr marL="472" marR="472" marT="472" marB="472"/>
                </a:tc>
                <a:extLst>
                  <a:ext uri="{0D108BD9-81ED-4DB2-BD59-A6C34878D82A}">
                    <a16:rowId xmlns:a16="http://schemas.microsoft.com/office/drawing/2014/main" val="2496192127"/>
                  </a:ext>
                </a:extLst>
              </a:tr>
              <a:tr h="332217">
                <a:tc>
                  <a:txBody>
                    <a:bodyPr/>
                    <a:lstStyle/>
                    <a:p>
                      <a:pPr lvl="1" algn="l"/>
                      <a:r>
                        <a:rPr lang="en-US" sz="700" dirty="0">
                          <a:effectLst/>
                        </a:rPr>
                        <a:t>Conference paper</a:t>
                      </a:r>
                    </a:p>
                  </a:txBody>
                  <a:tcPr marL="472" marR="472" marT="472" marB="472"/>
                </a:tc>
                <a:tc>
                  <a:txBody>
                    <a:bodyPr/>
                    <a:lstStyle/>
                    <a:p>
                      <a:r>
                        <a:rPr lang="en-US" sz="700">
                          <a:effectLst/>
                        </a:rPr>
                        <a:t>[7] L. Liu and H. Miao, "A specification based approach to testing polymorphic attributes," in Formal Methods and Software Engineering: Proceedings of the 6th International Conference on Formal Engineering Methods, ICFEM 2004, Seattle, WA, USA, November 8-12, 2004, J. Davies, W. Schulte, M. Barnett, Eds. Berlin: Springer, 2004. pp. 306-19.</a:t>
                      </a:r>
                    </a:p>
                  </a:txBody>
                  <a:tcPr marL="472" marR="472" marT="472" marB="472"/>
                </a:tc>
                <a:extLst>
                  <a:ext uri="{0D108BD9-81ED-4DB2-BD59-A6C34878D82A}">
                    <a16:rowId xmlns:a16="http://schemas.microsoft.com/office/drawing/2014/main" val="61015101"/>
                  </a:ext>
                </a:extLst>
              </a:tr>
              <a:tr h="257776">
                <a:tc>
                  <a:txBody>
                    <a:bodyPr/>
                    <a:lstStyle/>
                    <a:p>
                      <a:pPr lvl="1" algn="l"/>
                      <a:r>
                        <a:rPr lang="en-US" sz="700" dirty="0">
                          <a:effectLst/>
                        </a:rPr>
                        <a:t>Conference proceedings</a:t>
                      </a:r>
                    </a:p>
                  </a:txBody>
                  <a:tcPr marL="472" marR="472" marT="472" marB="472"/>
                </a:tc>
                <a:tc>
                  <a:txBody>
                    <a:bodyPr/>
                    <a:lstStyle/>
                    <a:p>
                      <a:r>
                        <a:rPr lang="en-US" sz="700">
                          <a:effectLst/>
                        </a:rPr>
                        <a:t>[8] T. J. van Weert and R. K. Munro, Eds., Informatics and the Digital Society: Social, ethical and cognitive issues: IFIP TC3/WG3.1&amp;3.2 Open Conference on Social, Ethical and Cognitive Issues of Informatics and ICT, July 22-26, 2002, Dortmund, Germany. Boston: Kluwer Academic, 2003.</a:t>
                      </a:r>
                    </a:p>
                  </a:txBody>
                  <a:tcPr marL="472" marR="472" marT="472" marB="472"/>
                </a:tc>
                <a:extLst>
                  <a:ext uri="{0D108BD9-81ED-4DB2-BD59-A6C34878D82A}">
                    <a16:rowId xmlns:a16="http://schemas.microsoft.com/office/drawing/2014/main" val="2381378596"/>
                  </a:ext>
                </a:extLst>
              </a:tr>
              <a:tr h="257776">
                <a:tc>
                  <a:txBody>
                    <a:bodyPr/>
                    <a:lstStyle/>
                    <a:p>
                      <a:pPr lvl="1" algn="l"/>
                      <a:r>
                        <a:rPr lang="en-US" sz="700" dirty="0">
                          <a:effectLst/>
                        </a:rPr>
                        <a:t>Newspaper article (from database)</a:t>
                      </a:r>
                    </a:p>
                  </a:txBody>
                  <a:tcPr marL="472" marR="472" marT="472" marB="472"/>
                </a:tc>
                <a:tc>
                  <a:txBody>
                    <a:bodyPr/>
                    <a:lstStyle/>
                    <a:p>
                      <a:r>
                        <a:rPr lang="en-US" sz="700">
                          <a:effectLst/>
                        </a:rPr>
                        <a:t>[9] J. Riley, "Call for new look at skilled migrants," The Australian, p. 35, May 31, 2005. [Online]. Available: Factiva, http://global.factiva.com. [Accessed May 31, 2005].</a:t>
                      </a:r>
                    </a:p>
                  </a:txBody>
                  <a:tcPr marL="472" marR="472" marT="472" marB="472"/>
                </a:tc>
                <a:extLst>
                  <a:ext uri="{0D108BD9-81ED-4DB2-BD59-A6C34878D82A}">
                    <a16:rowId xmlns:a16="http://schemas.microsoft.com/office/drawing/2014/main" val="3509439111"/>
                  </a:ext>
                </a:extLst>
              </a:tr>
              <a:tr h="257776">
                <a:tc>
                  <a:txBody>
                    <a:bodyPr/>
                    <a:lstStyle/>
                    <a:p>
                      <a:pPr lvl="1" algn="l"/>
                      <a:r>
                        <a:rPr lang="en-US" sz="700" dirty="0">
                          <a:effectLst/>
                        </a:rPr>
                        <a:t>Technical report</a:t>
                      </a:r>
                    </a:p>
                  </a:txBody>
                  <a:tcPr marL="472" marR="472" marT="472" marB="472"/>
                </a:tc>
                <a:tc>
                  <a:txBody>
                    <a:bodyPr/>
                    <a:lstStyle/>
                    <a:p>
                      <a:r>
                        <a:rPr lang="en-US" sz="700">
                          <a:effectLst/>
                        </a:rPr>
                        <a:t>[10] K. E. Elliott and C.M. Greene, "A local adaptive protocol," Argonne National Laboratory, Argonne, France, Tech. Rep. 916-1010-BB, 1997.</a:t>
                      </a:r>
                    </a:p>
                  </a:txBody>
                  <a:tcPr marL="472" marR="472" marT="472" marB="472"/>
                </a:tc>
                <a:extLst>
                  <a:ext uri="{0D108BD9-81ED-4DB2-BD59-A6C34878D82A}">
                    <a16:rowId xmlns:a16="http://schemas.microsoft.com/office/drawing/2014/main" val="715982708"/>
                  </a:ext>
                </a:extLst>
              </a:tr>
              <a:tr h="257776">
                <a:tc>
                  <a:txBody>
                    <a:bodyPr/>
                    <a:lstStyle/>
                    <a:p>
                      <a:pPr lvl="1" algn="l"/>
                      <a:r>
                        <a:rPr lang="en-US" sz="700" dirty="0">
                          <a:effectLst/>
                        </a:rPr>
                        <a:t>Patent</a:t>
                      </a:r>
                    </a:p>
                  </a:txBody>
                  <a:tcPr marL="472" marR="472" marT="472" marB="472"/>
                </a:tc>
                <a:tc>
                  <a:txBody>
                    <a:bodyPr/>
                    <a:lstStyle/>
                    <a:p>
                      <a:r>
                        <a:rPr lang="en-US" sz="700">
                          <a:effectLst/>
                        </a:rPr>
                        <a:t>[11] J. P. Wilkinson, “Nonlinear resonant circuit devices,” U.S. Patent 3 624 125, Jul. 16, 1990.</a:t>
                      </a:r>
                    </a:p>
                  </a:txBody>
                  <a:tcPr marL="472" marR="472" marT="472" marB="472"/>
                </a:tc>
                <a:extLst>
                  <a:ext uri="{0D108BD9-81ED-4DB2-BD59-A6C34878D82A}">
                    <a16:rowId xmlns:a16="http://schemas.microsoft.com/office/drawing/2014/main" val="3030925622"/>
                  </a:ext>
                </a:extLst>
              </a:tr>
              <a:tr h="187474">
                <a:tc>
                  <a:txBody>
                    <a:bodyPr/>
                    <a:lstStyle/>
                    <a:p>
                      <a:pPr lvl="1" algn="l"/>
                      <a:r>
                        <a:rPr lang="en-US" sz="700" dirty="0">
                          <a:effectLst/>
                        </a:rPr>
                        <a:t>Standard</a:t>
                      </a:r>
                    </a:p>
                  </a:txBody>
                  <a:tcPr marL="472" marR="472" marT="472" marB="472"/>
                </a:tc>
                <a:tc>
                  <a:txBody>
                    <a:bodyPr/>
                    <a:lstStyle/>
                    <a:p>
                      <a:r>
                        <a:rPr lang="en-US" sz="700">
                          <a:effectLst/>
                        </a:rPr>
                        <a:t>[12] IEEE Criteria for Class IE Electric Systems, IEEE Standard 308, 1969.</a:t>
                      </a:r>
                    </a:p>
                  </a:txBody>
                  <a:tcPr marL="472" marR="472" marT="472" marB="472"/>
                </a:tc>
                <a:extLst>
                  <a:ext uri="{0D108BD9-81ED-4DB2-BD59-A6C34878D82A}">
                    <a16:rowId xmlns:a16="http://schemas.microsoft.com/office/drawing/2014/main" val="157580982"/>
                  </a:ext>
                </a:extLst>
              </a:tr>
              <a:tr h="111390">
                <a:tc>
                  <a:txBody>
                    <a:bodyPr/>
                    <a:lstStyle/>
                    <a:p>
                      <a:pPr lvl="1" algn="l"/>
                      <a:r>
                        <a:rPr lang="en-US" sz="700" dirty="0">
                          <a:effectLst/>
                        </a:rPr>
                        <a:t>Thesis/Dissertation</a:t>
                      </a:r>
                    </a:p>
                  </a:txBody>
                  <a:tcPr marL="472" marR="472" marT="472" marB="472"/>
                </a:tc>
                <a:tc>
                  <a:txBody>
                    <a:bodyPr/>
                    <a:lstStyle/>
                    <a:p>
                      <a:r>
                        <a:rPr lang="en-US" sz="700" dirty="0">
                          <a:effectLst/>
                        </a:rPr>
                        <a:t>[1] J. O. Williams, “Narrow-band analyzer,” Ph.D. dissertation, Dept. Elect. Eng., Harvard Univ., Cambridge, MA, 1993.</a:t>
                      </a:r>
                    </a:p>
                  </a:txBody>
                  <a:tcPr marL="472" marR="472" marT="472" marB="472"/>
                </a:tc>
                <a:extLst>
                  <a:ext uri="{0D108BD9-81ED-4DB2-BD59-A6C34878D82A}">
                    <a16:rowId xmlns:a16="http://schemas.microsoft.com/office/drawing/2014/main" val="359472511"/>
                  </a:ext>
                </a:extLst>
              </a:tr>
            </a:tbl>
          </a:graphicData>
        </a:graphic>
      </p:graphicFrame>
    </p:spTree>
    <p:extLst>
      <p:ext uri="{BB962C8B-B14F-4D97-AF65-F5344CB8AC3E}">
        <p14:creationId xmlns:p14="http://schemas.microsoft.com/office/powerpoint/2010/main" val="3197140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0"/>
          </p:nvPr>
        </p:nvSpPr>
        <p:spPr>
          <a:xfrm>
            <a:off x="2500298" y="2000246"/>
            <a:ext cx="6143668" cy="1285884"/>
          </a:xfrm>
        </p:spPr>
        <p:txBody>
          <a:bodyPr/>
          <a:lstStyle/>
          <a:p>
            <a:pPr algn="ctr"/>
            <a:r>
              <a:rPr lang="tr-TR" sz="6800" b="1" dirty="0">
                <a:latin typeface="Baskerville Old Face" pitchFamily="18" charset="0"/>
              </a:rPr>
              <a:t>Teşekkürler</a:t>
            </a:r>
          </a:p>
        </p:txBody>
      </p:sp>
    </p:spTree>
    <p:extLst>
      <p:ext uri="{BB962C8B-B14F-4D97-AF65-F5344CB8AC3E}">
        <p14:creationId xmlns:p14="http://schemas.microsoft.com/office/powerpoint/2010/main" val="3646076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25695</TotalTime>
  <Words>903</Words>
  <Application>Microsoft Office PowerPoint</Application>
  <PresentationFormat>Ekran Gösterisi (16:9)</PresentationFormat>
  <Paragraphs>57</Paragraphs>
  <Slides>8</Slides>
  <Notes>7</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8</vt:i4>
      </vt:variant>
    </vt:vector>
  </HeadingPairs>
  <TitlesOfParts>
    <vt:vector size="15" baseType="lpstr">
      <vt:lpstr>맑은 고딕</vt:lpstr>
      <vt:lpstr>Arial</vt:lpstr>
      <vt:lpstr>Arial Narrow</vt:lpstr>
      <vt:lpstr>Baskerville Old Face</vt:lpstr>
      <vt:lpstr>Calibri</vt:lpstr>
      <vt:lpstr>Office Theme</vt:lpstr>
      <vt:lpstr>Custom Design</vt:lpstr>
      <vt:lpstr>PowerPoint Sunusu</vt:lpstr>
      <vt:lpstr>Bitirme Projesi Konu</vt:lpstr>
      <vt:lpstr>Özgün Değer</vt:lpstr>
      <vt:lpstr>Amaç ve Hedefler</vt:lpstr>
      <vt:lpstr>Yöntem</vt:lpstr>
      <vt:lpstr>Sonuç</vt:lpstr>
      <vt:lpstr>Referanslar</vt:lpstr>
      <vt:lpstr>PowerPoint Sunusu</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uğur demir</cp:lastModifiedBy>
  <cp:revision>601</cp:revision>
  <dcterms:created xsi:type="dcterms:W3CDTF">2014-04-01T16:27:38Z</dcterms:created>
  <dcterms:modified xsi:type="dcterms:W3CDTF">2022-06-03T06:58:59Z</dcterms:modified>
</cp:coreProperties>
</file>